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8" r:id="rId3"/>
    <p:sldId id="299" r:id="rId4"/>
    <p:sldId id="291" r:id="rId5"/>
    <p:sldId id="282" r:id="rId6"/>
    <p:sldId id="297" r:id="rId7"/>
    <p:sldId id="288" r:id="rId8"/>
    <p:sldId id="296" r:id="rId9"/>
    <p:sldId id="302" r:id="rId10"/>
    <p:sldId id="303" r:id="rId11"/>
    <p:sldId id="289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CC0000"/>
    <a:srgbClr val="5F5F5F"/>
    <a:srgbClr val="969696"/>
    <a:srgbClr val="777777"/>
    <a:srgbClr val="DE0000"/>
    <a:srgbClr val="D20000"/>
    <a:srgbClr val="DE2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94" autoAdjust="0"/>
    <p:restoredTop sz="93922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BF1318-7929-4465-A95C-689F824E858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1D4B2-0434-4590-AFEA-B98447EE9E87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932F6-9183-4BF8-B57C-71C9250B66EC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DC94F-ADDD-4F90-8A46-18BE976E2E07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9CC40-DB72-449E-9B64-4571C1F4AE22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3CC52-86E8-4F3B-9F67-D658649F90C0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C0C0F-B0CA-4424-BB17-4A050FAB9623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82EF6-F6E4-4AA9-93BD-4F867678E7BB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B1720-828A-4CF5-BAD2-B99FABCFAC30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F61D-28C2-4F33-873E-7249E025CFA9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7B070-D3B4-4E9A-A974-12461B4105CC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650D8-7D1B-45DE-AC9E-1284CC0ADDEE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4774-9139-489E-B27D-178E2A6ADEB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EA72-7C2A-4FE4-83E5-15380FBD204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81FC-6FB4-4724-9219-ACAF663B195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1A46-F5DB-437D-8F34-A2AE6F50C63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9ADB-E7AE-44F2-B680-3E13023097A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F029-EF8A-4EF8-BFA5-3BD4F98205B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788A-1BBE-47D2-936E-764F960D069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D696-D9DD-425D-813B-C2C46918DB1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1146-D982-4116-BB66-4F72A38BF5B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4866-BC7A-414A-857A-00A8411EE09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4AEC-44D9-416A-B712-6962809066F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3BDD506-866F-42F3-950B-E7C5A7552EA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1" name="Picture 8" descr="T:\Marketing\Marketing e Comunicazione\CORPORATE\WEB\_STRATEGIA DIGITALE STEP 1 WORK IN PROGRESS\restyling home pages\definitivo\foto x slide show\4 CIM METAL PLATES MARKING SYSTEMS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60198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cs-CZ" altLang="it-IT" sz="36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ZNAČENÍ KOVOVÝCH ŠTÍTKŮ</a:t>
            </a:r>
            <a:endParaRPr lang="it-IT" altLang="it-IT" sz="3600" b="1" spc="150" dirty="0">
              <a:ln w="11430"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019800"/>
            <a:ext cx="15716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2133600"/>
            <a:ext cx="9144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6248400"/>
            <a:ext cx="332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 b="1">
                <a:solidFill>
                  <a:srgbClr val="FFFFFF"/>
                </a:solidFill>
                <a:latin typeface="Century Gothic" pitchFamily="34" charset="0"/>
              </a:rPr>
              <a:t>cimitaly.it</a:t>
            </a:r>
            <a:endParaRPr lang="it-IT" altLang="it-IT" sz="1500" b="1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11268" name="Gruppo 9"/>
          <p:cNvGrpSpPr>
            <a:grpSpLocks/>
          </p:cNvGrpSpPr>
          <p:nvPr/>
        </p:nvGrpSpPr>
        <p:grpSpPr bwMode="auto">
          <a:xfrm>
            <a:off x="5105400" y="2341563"/>
            <a:ext cx="3956050" cy="3662541"/>
            <a:chOff x="4038600" y="2493526"/>
            <a:chExt cx="4876801" cy="3662457"/>
          </a:xfrm>
        </p:grpSpPr>
        <p:sp>
          <p:nvSpPr>
            <p:cNvPr id="6146" name="Text Box 9"/>
            <p:cNvSpPr txBox="1">
              <a:spLocks noChangeArrowheads="1"/>
            </p:cNvSpPr>
            <p:nvPr/>
          </p:nvSpPr>
          <p:spPr bwMode="auto">
            <a:xfrm>
              <a:off x="4038600" y="2493526"/>
              <a:ext cx="4876801" cy="366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Konstruováno pro značení velkých počtů kusů štítků</a:t>
              </a:r>
              <a:endPara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7” 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barevný dotykový displej s vysokým rozlišením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Multi-level menu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-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jednoduché a intuitivní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IoT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(Internet of Things)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vzdálený přístup a ovládání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USB (type A, type B), Ethernet a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WiFi</a:t>
              </a:r>
              <a:endPara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ME 1000S  </a:t>
              </a: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- Manu</a:t>
              </a:r>
              <a:r>
                <a:rPr lang="cs-CZ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ální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plnění štítků po jednom kuse</a:t>
              </a:r>
              <a:endParaRPr lang="it-IT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ME 2000S </a:t>
              </a: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– 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zásobník 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a</a:t>
              </a:r>
              <a:r>
                <a:rPr lang="cs-CZ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ž </a:t>
              </a:r>
              <a:r>
                <a:rPr lang="cs-C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na 250 štítků </a:t>
              </a: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Technolo</a:t>
              </a:r>
              <a:r>
                <a:rPr lang="cs-CZ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gie</a:t>
              </a: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itchFamily="34" charset="0"/>
                </a:rPr>
                <a:t> FIFO (first-in first-out)</a:t>
              </a:r>
            </a:p>
            <a:p>
              <a:pPr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151" name="Rettangolo 12"/>
            <p:cNvSpPr>
              <a:spLocks noChangeArrowheads="1"/>
            </p:cNvSpPr>
            <p:nvPr/>
          </p:nvSpPr>
          <p:spPr bwMode="auto">
            <a:xfrm>
              <a:off x="4038600" y="2514163"/>
              <a:ext cx="4876801" cy="30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11269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5370513" y="561975"/>
            <a:ext cx="3786187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15000" y="609600"/>
            <a:ext cx="3346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ME1000S/ME2000S</a:t>
            </a:r>
          </a:p>
        </p:txBody>
      </p:sp>
      <p:pic>
        <p:nvPicPr>
          <p:cNvPr id="11272" name="Immag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2133600"/>
            <a:ext cx="4960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0"/>
            <a:ext cx="4960938" cy="214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1274" name="Rettangolo 14"/>
          <p:cNvSpPr>
            <a:spLocks noChangeArrowheads="1"/>
          </p:cNvSpPr>
          <p:nvPr/>
        </p:nvSpPr>
        <p:spPr bwMode="auto">
          <a:xfrm>
            <a:off x="1965325" y="522288"/>
            <a:ext cx="2809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ROBUSTNÍ A SPOLEHLIVÉ 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EMBOSSER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Y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PRO POTŘEBY ZNAČENÍ VELKÝCH POČTŮ KUSŮ</a:t>
            </a:r>
            <a:endParaRPr lang="en-US" altLang="it-IT" sz="1600" b="1">
              <a:solidFill>
                <a:srgbClr val="CC0000"/>
              </a:solidFill>
              <a:latin typeface="Century Gothic" pitchFamily="34" charset="0"/>
            </a:endParaRPr>
          </a:p>
        </p:txBody>
      </p:sp>
      <p:pic>
        <p:nvPicPr>
          <p:cNvPr id="11275" name="Immagine 6" descr="Immagine che contiene testo, segnale, blu&#10;&#10;Descrizione generata automaticam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088" y="420688"/>
            <a:ext cx="17732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990600" y="1143000"/>
            <a:ext cx="71628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dirty="0"/>
              <a:t>CONTATTACI SUBITO</a:t>
            </a:r>
          </a:p>
          <a:p>
            <a:pPr algn="r" eaLnBrk="1" hangingPunct="1">
              <a:defRPr/>
            </a:pPr>
            <a:r>
              <a:rPr lang="it-IT" dirty="0"/>
              <a:t>+39 051 6776 611</a:t>
            </a:r>
          </a:p>
          <a:p>
            <a:pPr algn="r" eaLnBrk="1" hangingPunct="1">
              <a:defRPr/>
            </a:pPr>
            <a:r>
              <a:rPr lang="it-IT" dirty="0"/>
              <a:t>info@publicenter.it</a:t>
            </a:r>
          </a:p>
        </p:txBody>
      </p:sp>
      <p:sp>
        <p:nvSpPr>
          <p:cNvPr id="12291" name="CasellaDiTesto 8"/>
          <p:cNvSpPr txBox="1">
            <a:spLocks noChangeArrowheads="1"/>
          </p:cNvSpPr>
          <p:nvPr/>
        </p:nvSpPr>
        <p:spPr bwMode="auto">
          <a:xfrm>
            <a:off x="152400" y="6413500"/>
            <a:ext cx="167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altLang="it-IT" sz="800" i="1">
                <a:latin typeface="Century Gothic" pitchFamily="34" charset="0"/>
              </a:rPr>
              <a:t>MPS IT Rev. 01/2020</a:t>
            </a:r>
          </a:p>
        </p:txBody>
      </p:sp>
      <p:sp>
        <p:nvSpPr>
          <p:cNvPr id="12292" name="CasellaDiTesto 8"/>
          <p:cNvSpPr txBox="1">
            <a:spLocks noChangeArrowheads="1"/>
          </p:cNvSpPr>
          <p:nvPr/>
        </p:nvSpPr>
        <p:spPr bwMode="auto">
          <a:xfrm>
            <a:off x="4495800" y="64008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altLang="it-IT" sz="800" i="1">
                <a:latin typeface="Century Gothic" pitchFamily="34" charset="0"/>
              </a:rPr>
              <a:t>Copyright MF Group S.r.l.:  è proibita la riproduzione, parziale o totale, non autorizzata</a:t>
            </a:r>
          </a:p>
        </p:txBody>
      </p:sp>
      <p:pic>
        <p:nvPicPr>
          <p:cNvPr id="12293" name="Picture 8" descr="Y:\_FileCondivisi\_prestampa_ufficio_tecnico\PER ROSSETTI\LOGHI\LOGO CIM P185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1781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CasellaDiTesto 10"/>
          <p:cNvSpPr txBox="1">
            <a:spLocks noChangeArrowheads="1"/>
          </p:cNvSpPr>
          <p:nvPr/>
        </p:nvSpPr>
        <p:spPr bwMode="auto">
          <a:xfrm>
            <a:off x="2819400" y="28194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it-IT" altLang="it-IT" sz="3200" b="1">
              <a:latin typeface="Century Gothic" pitchFamily="34" charset="0"/>
            </a:endParaRPr>
          </a:p>
        </p:txBody>
      </p:sp>
      <p:sp>
        <p:nvSpPr>
          <p:cNvPr id="12295" name="CasellaDiTesto 12"/>
          <p:cNvSpPr txBox="1">
            <a:spLocks noChangeArrowheads="1"/>
          </p:cNvSpPr>
          <p:nvPr/>
        </p:nvSpPr>
        <p:spPr bwMode="auto">
          <a:xfrm>
            <a:off x="2667000" y="3657600"/>
            <a:ext cx="3962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sz="1400" b="1"/>
              <a:t>UNIČOV</a:t>
            </a:r>
            <a:br>
              <a:rPr lang="cs-CZ" sz="1400" b="1"/>
            </a:br>
            <a:r>
              <a:rPr lang="cs-CZ" sz="1400"/>
              <a:t>Haškova 212</a:t>
            </a:r>
            <a:br>
              <a:rPr lang="cs-CZ" sz="1400"/>
            </a:br>
            <a:r>
              <a:rPr lang="cs-CZ" sz="1400"/>
              <a:t>783 91  Uničov</a:t>
            </a:r>
          </a:p>
          <a:p>
            <a:pPr algn="ctr" eaLnBrk="1" hangingPunct="1"/>
            <a:r>
              <a:rPr lang="cs-CZ" sz="1400"/>
              <a:t>Tel.: +420 602 784 370</a:t>
            </a:r>
          </a:p>
          <a:p>
            <a:pPr algn="ctr" eaLnBrk="1" hangingPunct="1"/>
            <a:r>
              <a:rPr lang="cs-CZ" altLang="it-IT" sz="1400"/>
              <a:t>sales@venim.cz</a:t>
            </a:r>
            <a:endParaRPr lang="it-IT" altLang="it-IT" sz="1400"/>
          </a:p>
        </p:txBody>
      </p:sp>
      <p:pic>
        <p:nvPicPr>
          <p:cNvPr id="12296" name="Picture 11" descr="\\10.0.0.99\Fotky\Obrázky práce\Firemní logo, obrázky strojů\Logo SIC-VEN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219200"/>
            <a:ext cx="2168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1190625"/>
            <a:ext cx="9144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5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0"/>
            <a:ext cx="11525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96253" y="2895600"/>
            <a:ext cx="3942347" cy="1047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it-IT" sz="2000" b="1" dirty="0">
              <a:solidFill>
                <a:srgbClr val="CC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algn="ctr" fontAlgn="ctr">
              <a:defRPr/>
            </a:pPr>
            <a:r>
              <a:rPr lang="it-IT" sz="2000" b="1" dirty="0">
                <a:solidFill>
                  <a:srgbClr val="CC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MANUAL SERIES</a:t>
            </a:r>
          </a:p>
          <a:p>
            <a:pPr algn="ctr" fontAlgn="ctr">
              <a:defRPr/>
            </a:pPr>
            <a:r>
              <a:rPr lang="it-IT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Arial" charset="0"/>
              </a:rPr>
              <a:t>Embossing </a:t>
            </a: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Arial" charset="0"/>
              </a:rPr>
              <a:t>či</a:t>
            </a:r>
            <a:r>
              <a:rPr lang="it-IT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Arial" charset="0"/>
              </a:rPr>
              <a:t> debossing</a:t>
            </a:r>
            <a:endParaRPr lang="it-IT" sz="2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algn="ctr" fontAlgn="ctr">
              <a:defRPr/>
            </a:pPr>
            <a:r>
              <a:rPr lang="it-IT" sz="2000" b="1" dirty="0">
                <a:solidFill>
                  <a:srgbClr val="CC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endParaRPr lang="it-IT" sz="2400" dirty="0">
              <a:solidFill>
                <a:srgbClr val="CC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" pitchFamily="18" charset="0"/>
            </a:endParaRPr>
          </a:p>
        </p:txBody>
      </p:sp>
      <p:pic>
        <p:nvPicPr>
          <p:cNvPr id="3077" name="Immagin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8" y="1219200"/>
            <a:ext cx="4976812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0" y="2238375"/>
            <a:ext cx="9144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29200" y="2743200"/>
            <a:ext cx="3810000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ato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jednotka je plně manuální a může být použita kdykoliv a kdekoliv.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 provozu nevyžaduje elektrickou síť.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 jeho bubnem o 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kapacitě 60 znaků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automatickým řádkováním a nastavitelným držákem štítků je 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M10HE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ideálním strojem pro široké a univerzální použití  v provozu s nízkými nároky na počet značených kusů.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100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5308600" y="561975"/>
            <a:ext cx="38481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096000" y="609600"/>
            <a:ext cx="2965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M10 HE</a:t>
            </a:r>
          </a:p>
        </p:txBody>
      </p:sp>
      <p:pic>
        <p:nvPicPr>
          <p:cNvPr id="4103" name="Immag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62188"/>
            <a:ext cx="4808538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-15875"/>
            <a:ext cx="4808538" cy="2278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4105" name="Rettangolo 14"/>
          <p:cNvSpPr>
            <a:spLocks noChangeArrowheads="1"/>
          </p:cNvSpPr>
          <p:nvPr/>
        </p:nvSpPr>
        <p:spPr bwMode="auto">
          <a:xfrm>
            <a:off x="1862138" y="533400"/>
            <a:ext cx="2557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P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ŘENOSNÁ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, ROBUST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NÍ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A 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KOMPAKTNÍ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JEDNOTKA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  <a:p>
            <a:pPr algn="r" eaLnBrk="1" hangingPunct="1"/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KE ZNAČENÍ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KOVOVÝCH ŠTÍTKŮ 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EMBOSSING 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NEBO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DEBOSSING</a:t>
            </a:r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 METODOU</a:t>
            </a:r>
            <a:endParaRPr lang="en-US" altLang="it-IT" sz="1600" b="1">
              <a:solidFill>
                <a:srgbClr val="CC0000"/>
              </a:solidFill>
              <a:latin typeface="Century Gothic" pitchFamily="34" charset="0"/>
            </a:endParaRPr>
          </a:p>
        </p:txBody>
      </p:sp>
      <p:pic>
        <p:nvPicPr>
          <p:cNvPr id="4106" name="Immagin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" y="558800"/>
            <a:ext cx="16700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9688" y="1143000"/>
            <a:ext cx="9144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910" y="2743200"/>
            <a:ext cx="3790490" cy="1600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it-IT" sz="2000" b="1" dirty="0">
                <a:solidFill>
                  <a:srgbClr val="CC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ME 550 SERIES </a:t>
            </a:r>
          </a:p>
          <a:p>
            <a:pPr algn="ctr" fontAlgn="ctr">
              <a:defRPr/>
            </a:pPr>
            <a:r>
              <a:rPr lang="en-PH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Embossing </a:t>
            </a: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nebo</a:t>
            </a:r>
            <a:r>
              <a:rPr lang="en-PH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en-PH" sz="2000" b="1" dirty="0" err="1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debossing</a:t>
            </a:r>
            <a:r>
              <a:rPr lang="en-PH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</a:t>
            </a: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pro středně vysoké počty značených kusů</a:t>
            </a:r>
            <a:endParaRPr lang="en-PH" sz="2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" pitchFamily="18" charset="0"/>
            </a:endParaRPr>
          </a:p>
        </p:txBody>
      </p:sp>
      <p:pic>
        <p:nvPicPr>
          <p:cNvPr id="5124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0"/>
            <a:ext cx="11525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magin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143000"/>
            <a:ext cx="495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211388"/>
            <a:ext cx="9144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6147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5791200" y="561975"/>
            <a:ext cx="33655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91200" y="609600"/>
            <a:ext cx="327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ME550 FLEXI TAG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953000" y="2682875"/>
            <a:ext cx="3886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Flexi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bilní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vytvořen aby značil metodou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emboss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štítky různých velikostí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materi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álů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tvarů a tloušťky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Lehce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přenosný díky jeho nízké váze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7”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barevný dotykový displej s vysokým rozlišením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Multi-level menu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jednoduché a intuitivní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IoT (Internet of Things)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vzdálený přístup a ovládání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USB (type A, type B), Ethernet 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WiFi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1" name="Immagin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59013"/>
            <a:ext cx="4821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-15875"/>
            <a:ext cx="4808538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6153" name="Immagine 22" descr="Immagine che contiene testo, nero, screenshot&#10;&#10;Descrizione generata automaticam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431800"/>
            <a:ext cx="13811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ttangolo 14"/>
          <p:cNvSpPr>
            <a:spLocks noChangeArrowheads="1"/>
          </p:cNvSpPr>
          <p:nvPr/>
        </p:nvSpPr>
        <p:spPr bwMode="auto">
          <a:xfrm>
            <a:off x="1835150" y="598488"/>
            <a:ext cx="2384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PŘENOSNÝ PLNĚ AUTOMATICKÝ 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EMBOSSER</a:t>
            </a:r>
            <a:endParaRPr lang="cs-CZ" altLang="it-IT" sz="1600" b="1">
              <a:solidFill>
                <a:srgbClr val="CC0000"/>
              </a:solidFill>
              <a:latin typeface="Century Gothic" pitchFamily="34" charset="0"/>
            </a:endParaRPr>
          </a:p>
          <a:p>
            <a:pPr algn="r" eaLnBrk="1" hangingPunct="1"/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KOVOVÝCH ŠTÍTKŮ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it-IT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2211388"/>
            <a:ext cx="9144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4872038" y="2632075"/>
            <a:ext cx="41957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Vytvořen na značení zdravotnických a psích známek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Velmi odolné kompletní zařízení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Lehce přenosný díky jeho nízké váze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7”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barevný dotykový displej s vysokým rozlišením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Multi-level menu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jednoduché a intuitivní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IoT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(Internet of Things)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vzdálený přístup a ovládání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USB (type A, type B), Ethernet 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WiFi</a:t>
            </a: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Vyměnitelný vnitřní zásobník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867400" y="3302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86400" y="377329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ME550 DOG TAG</a:t>
            </a:r>
          </a:p>
        </p:txBody>
      </p:sp>
      <p:pic>
        <p:nvPicPr>
          <p:cNvPr id="7174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mag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2212975"/>
            <a:ext cx="47910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-15875"/>
            <a:ext cx="4808538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7177" name="Rettangolo 14"/>
          <p:cNvSpPr>
            <a:spLocks noChangeArrowheads="1"/>
          </p:cNvSpPr>
          <p:nvPr/>
        </p:nvSpPr>
        <p:spPr bwMode="auto">
          <a:xfrm>
            <a:off x="1835150" y="598488"/>
            <a:ext cx="2384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cs-CZ" altLang="it-IT" sz="1600" b="1" dirty="0">
                <a:solidFill>
                  <a:srgbClr val="CC0000"/>
                </a:solidFill>
                <a:latin typeface="Century Gothic" pitchFamily="34" charset="0"/>
              </a:rPr>
              <a:t>PŘENOSNÝ PLNĚ AUTOMATICKÝ</a:t>
            </a:r>
            <a:r>
              <a:rPr lang="en-US" altLang="it-IT" sz="1600" b="1" dirty="0">
                <a:solidFill>
                  <a:srgbClr val="CC0000"/>
                </a:solidFill>
                <a:latin typeface="Century Gothic" pitchFamily="34" charset="0"/>
              </a:rPr>
              <a:t> EMBOSSER</a:t>
            </a:r>
            <a:endParaRPr lang="cs-CZ" altLang="it-IT" sz="16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algn="r" eaLnBrk="1" hangingPunct="1"/>
            <a:r>
              <a:rPr lang="cs-CZ" altLang="it-IT" sz="1600" b="1" dirty="0">
                <a:solidFill>
                  <a:srgbClr val="CC0000"/>
                </a:solidFill>
                <a:latin typeface="Century Gothic" pitchFamily="34" charset="0"/>
              </a:rPr>
              <a:t>PSÍCH A </a:t>
            </a:r>
            <a:r>
              <a:rPr lang="cs-CZ" altLang="it-IT" sz="1600" b="1" dirty="0" smtClean="0">
                <a:solidFill>
                  <a:srgbClr val="CC0000"/>
                </a:solidFill>
                <a:latin typeface="Century Gothic" pitchFamily="34" charset="0"/>
              </a:rPr>
              <a:t>ZDRAVOTNICKÝCH </a:t>
            </a:r>
            <a:r>
              <a:rPr lang="cs-CZ" altLang="it-IT" sz="1600" b="1" dirty="0">
                <a:solidFill>
                  <a:srgbClr val="CC0000"/>
                </a:solidFill>
                <a:latin typeface="Century Gothic" pitchFamily="34" charset="0"/>
              </a:rPr>
              <a:t>ZNÁMEK</a:t>
            </a:r>
            <a:r>
              <a:rPr lang="en-US" altLang="it-IT" sz="16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it-IT" altLang="it-IT" sz="16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7178" name="Immagin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" y="558800"/>
            <a:ext cx="16700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6096000" y="561975"/>
            <a:ext cx="30607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609600"/>
            <a:ext cx="281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ME550 CR80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2211388"/>
            <a:ext cx="9144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8198" name="Immag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24088"/>
            <a:ext cx="47974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0" y="-15875"/>
            <a:ext cx="4808538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8200" name="Immagine 21" descr="Immagine che contiene testo&#10;&#10;Descrizione generata automaticam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1752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953000" y="2790825"/>
            <a:ext cx="388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Vytvořen na značení štítků rozměru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CR80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Lehce přenosný díky jeho nízké váze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7”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barevný dotykový displej s vysokým rozlišením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Multi-level menu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jednoduché a intuitivní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IoT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(Internet of Things)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vzdálený přístup a ovládání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USB (type A, type B), Ethernet 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WiFi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202" name="Rettangolo 14"/>
          <p:cNvSpPr>
            <a:spLocks noChangeArrowheads="1"/>
          </p:cNvSpPr>
          <p:nvPr/>
        </p:nvSpPr>
        <p:spPr bwMode="auto">
          <a:xfrm>
            <a:off x="1958975" y="769938"/>
            <a:ext cx="2384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cs-CZ" altLang="it-IT" sz="1600" b="1">
                <a:solidFill>
                  <a:srgbClr val="CC0000"/>
                </a:solidFill>
                <a:latin typeface="Century Gothic" pitchFamily="34" charset="0"/>
              </a:rPr>
              <a:t>PŘENOSNÝ A PLNĚ AUTOMATICKÝ </a:t>
            </a:r>
            <a:r>
              <a:rPr lang="en-US" altLang="it-IT" sz="1600" b="1">
                <a:solidFill>
                  <a:srgbClr val="CC0000"/>
                </a:solidFill>
                <a:latin typeface="Century Gothic" pitchFamily="34" charset="0"/>
              </a:rPr>
              <a:t>CR80  EMBOSSER </a:t>
            </a:r>
            <a:r>
              <a:rPr lang="it-IT" altLang="it-IT" sz="1600" b="1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6513" y="2209800"/>
            <a:ext cx="9144000" cy="387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219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69013"/>
            <a:ext cx="11525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5013325" y="533400"/>
            <a:ext cx="4143375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81600" y="533400"/>
            <a:ext cx="387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it-IT" altLang="it-IT" sz="2400" b="1" spc="1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ME550 CABLE TAG</a:t>
            </a:r>
          </a:p>
        </p:txBody>
      </p:sp>
      <p:pic>
        <p:nvPicPr>
          <p:cNvPr id="9222" name="Immagin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48085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-15875"/>
            <a:ext cx="4808538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9224" name="Immagine 7" descr="Immagine che contiene testo&#10;&#10;Descrizione generata automaticam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4738"/>
            <a:ext cx="2346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Immagine 8" descr="Immagine che contiene testo&#10;&#10;Descrizione generata automaticamen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528638"/>
            <a:ext cx="23241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953000" y="2513013"/>
            <a:ext cx="388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Flexi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bilní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vytvořen,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aby značil metodou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emboss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štítky na kabely a hadice různých velikostí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materi</a:t>
            </a:r>
            <a:r>
              <a:rPr lang="cs-CZ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álů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tvarů a tloušťky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Lehce přenosný díky jeho nízké váze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7”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barevný dotykový displej s vysokým rozlišením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Multi-level menu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-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jednoduché a intuitivní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IoT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(Internet of Things)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vzdálený přístup a ovládání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USB (type A, type B), Ethernet 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WiFi</a:t>
            </a: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227" name="Rettangolo 14"/>
          <p:cNvSpPr>
            <a:spLocks noChangeArrowheads="1"/>
          </p:cNvSpPr>
          <p:nvPr/>
        </p:nvSpPr>
        <p:spPr bwMode="auto">
          <a:xfrm>
            <a:off x="1958975" y="685800"/>
            <a:ext cx="2384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cs-CZ" altLang="it-IT" sz="1600" b="1" dirty="0">
                <a:solidFill>
                  <a:srgbClr val="CC0000"/>
                </a:solidFill>
                <a:latin typeface="Century Gothic" pitchFamily="34" charset="0"/>
              </a:rPr>
              <a:t>PŘENOSNÝ A PLNĚ AUTOMATICKÝ</a:t>
            </a:r>
            <a:r>
              <a:rPr lang="en-US" altLang="it-IT" sz="1600" b="1" dirty="0">
                <a:solidFill>
                  <a:srgbClr val="CC0000"/>
                </a:solidFill>
                <a:latin typeface="Century Gothic" pitchFamily="34" charset="0"/>
              </a:rPr>
              <a:t> EMBOSSER</a:t>
            </a:r>
            <a:endParaRPr lang="cs-CZ" altLang="it-IT" sz="16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algn="r" eaLnBrk="1" hangingPunct="1"/>
            <a:r>
              <a:rPr lang="cs-CZ" altLang="it-IT" sz="1600" b="1" dirty="0">
                <a:solidFill>
                  <a:srgbClr val="CC0000"/>
                </a:solidFill>
                <a:latin typeface="Century Gothic" pitchFamily="34" charset="0"/>
              </a:rPr>
              <a:t>KABELŮ A HADIC</a:t>
            </a:r>
            <a:r>
              <a:rPr lang="en-US" altLang="it-IT" sz="16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it-IT" altLang="it-IT" sz="16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 spd="med"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1146175"/>
            <a:ext cx="91440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10800000" sx="101000" sy="101000" algn="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32401" y="2743200"/>
            <a:ext cx="3962400" cy="1443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it-IT" sz="2000" b="1" dirty="0">
                <a:solidFill>
                  <a:srgbClr val="CC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ME SERIES </a:t>
            </a:r>
          </a:p>
          <a:p>
            <a:pPr algn="ctr" fontAlgn="ctr">
              <a:defRPr/>
            </a:pPr>
            <a:r>
              <a:rPr lang="en-PH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Embossing</a:t>
            </a: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nebo</a:t>
            </a:r>
            <a:r>
              <a:rPr lang="en-PH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debossing </a:t>
            </a:r>
          </a:p>
          <a:p>
            <a:pPr algn="ctr" fontAlgn="ctr">
              <a:defRPr/>
            </a:pP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p</a:t>
            </a:r>
            <a:r>
              <a:rPr lang="cs-CZ" sz="2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ro </a:t>
            </a:r>
            <a:r>
              <a:rPr lang="cs-CZ" sz="20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vysoké počty značených kusů</a:t>
            </a:r>
            <a:endParaRPr lang="en-PH" sz="2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" pitchFamily="18" charset="0"/>
            </a:endParaRPr>
          </a:p>
        </p:txBody>
      </p:sp>
      <p:pic>
        <p:nvPicPr>
          <p:cNvPr id="10244" name="Picture 3" descr="C:\Users\mrossetti.PUBLICENTER\AppData\Local\Microsoft\Windows\Temporary Internet Files\Content.Outlook\NN6ZUV5N\cim 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0"/>
            <a:ext cx="11525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magine 5"/>
          <p:cNvPicPr>
            <a:picLocks noChangeAspect="1" noChangeArrowheads="1"/>
          </p:cNvPicPr>
          <p:nvPr/>
        </p:nvPicPr>
        <p:blipFill>
          <a:blip r:embed="rId4"/>
          <a:srcRect t="-85"/>
          <a:stretch>
            <a:fillRect/>
          </a:stretch>
        </p:blipFill>
        <p:spPr bwMode="auto">
          <a:xfrm>
            <a:off x="4130675" y="1143000"/>
            <a:ext cx="497681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6529</TotalTime>
  <Words>482</Words>
  <Application>Microsoft Office PowerPoint</Application>
  <PresentationFormat>Předvádění na obrazovce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Calibri</vt:lpstr>
      <vt:lpstr>Century Gothic</vt:lpstr>
      <vt:lpstr>Struttura predefinita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Rossetti Manuela</dc:creator>
  <cp:lastModifiedBy>David-PC</cp:lastModifiedBy>
  <cp:revision>272</cp:revision>
  <cp:lastPrinted>1601-01-01T00:00:00Z</cp:lastPrinted>
  <dcterms:created xsi:type="dcterms:W3CDTF">1601-01-01T00:00:00Z</dcterms:created>
  <dcterms:modified xsi:type="dcterms:W3CDTF">2022-10-05T06:54:44Z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